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1" r:id="rId3"/>
    <p:sldId id="266" r:id="rId4"/>
    <p:sldId id="267" r:id="rId5"/>
    <p:sldId id="262" r:id="rId6"/>
    <p:sldId id="269" r:id="rId7"/>
    <p:sldId id="270" r:id="rId8"/>
    <p:sldId id="274" r:id="rId9"/>
    <p:sldId id="271" r:id="rId10"/>
    <p:sldId id="272" r:id="rId11"/>
    <p:sldId id="273" r:id="rId12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1089603" initials="1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6F1F"/>
    <a:srgbClr val="7AC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-98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-3210" y="-9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8" rIns="93177" bIns="4658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7" y="0"/>
            <a:ext cx="3037840" cy="464820"/>
          </a:xfrm>
          <a:prstGeom prst="rect">
            <a:avLst/>
          </a:prstGeom>
        </p:spPr>
        <p:txBody>
          <a:bodyPr vert="horz" lIns="93177" tIns="46588" rIns="93177" bIns="46588" rtlCol="0"/>
          <a:lstStyle>
            <a:lvl1pPr algn="r">
              <a:defRPr sz="1200"/>
            </a:lvl1pPr>
          </a:lstStyle>
          <a:p>
            <a:fld id="{C0287AE3-470F-48D7-8AFA-31CB247DB669}" type="datetimeFigureOut">
              <a:rPr lang="en-US" smtClean="0"/>
              <a:t>9/9/2014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8500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8" rIns="93177" bIns="4658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8" rIns="93177" bIns="4658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8" rIns="93177" bIns="4658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7" y="8829967"/>
            <a:ext cx="3037840" cy="464820"/>
          </a:xfrm>
          <a:prstGeom prst="rect">
            <a:avLst/>
          </a:prstGeom>
        </p:spPr>
        <p:txBody>
          <a:bodyPr vert="horz" lIns="93177" tIns="46588" rIns="93177" bIns="46588" rtlCol="0" anchor="b"/>
          <a:lstStyle>
            <a:lvl1pPr algn="r">
              <a:defRPr sz="1200"/>
            </a:lvl1pPr>
          </a:lstStyle>
          <a:p>
            <a:fld id="{1A979886-74EF-4642-AE36-6DD0E1908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151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79886-74EF-4642-AE36-6DD0E190882A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79886-74EF-4642-AE36-6DD0E190882A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79886-74EF-4642-AE36-6DD0E190882A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79886-74EF-4642-AE36-6DD0E190882A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79886-74EF-4642-AE36-6DD0E190882A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79886-74EF-4642-AE36-6DD0E190882A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45184" y="6234546"/>
            <a:ext cx="2137559" cy="579004"/>
          </a:xfrm>
        </p:spPr>
        <p:txBody>
          <a:bodyPr/>
          <a:lstStyle>
            <a:lvl1pPr>
              <a:defRPr sz="1050" b="0" i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 smtClean="0"/>
              <a:t>Applying academic innovations to real–world engineering and computer science 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6424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59972"/>
            <a:ext cx="8229600" cy="1143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49562"/>
            <a:ext cx="8229600" cy="3576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4560C-E380-1943-B5D7-49A23CA338C0}" type="datetimeFigureOut">
              <a:rPr lang="en-US" smtClean="0"/>
              <a:pPr/>
              <a:t>9/9/2014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DACDF-E1A9-A04C-A5FF-FC2443684B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59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9889" y="1508219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4560C-E380-1943-B5D7-49A23CA338C0}" type="datetimeFigureOut">
              <a:rPr lang="en-US" smtClean="0"/>
              <a:pPr/>
              <a:t>9/9/2014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DACDF-E1A9-A04C-A5FF-FC2443684B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52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67031"/>
            <a:ext cx="8229600" cy="93828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91380"/>
            <a:ext cx="4038600" cy="383478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91380"/>
            <a:ext cx="4038600" cy="383478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4560C-E380-1943-B5D7-49A23CA338C0}" type="datetimeFigureOut">
              <a:rPr lang="en-US" smtClean="0"/>
              <a:pPr/>
              <a:t>9/9/2014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DACDF-E1A9-A04C-A5FF-FC2443684B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217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62985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086983"/>
            <a:ext cx="4040188" cy="4039179"/>
          </a:xfrm>
        </p:spPr>
        <p:txBody>
          <a:bodyPr/>
          <a:lstStyle>
            <a:lvl1pPr marL="0" indent="0">
              <a:buFontTx/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362985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086983"/>
            <a:ext cx="4041775" cy="4039179"/>
          </a:xfrm>
        </p:spPr>
        <p:txBody>
          <a:bodyPr/>
          <a:lstStyle>
            <a:lvl1pPr marL="0" indent="0">
              <a:buFontTx/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4560C-E380-1943-B5D7-49A23CA338C0}" type="datetimeFigureOut">
              <a:rPr lang="en-US" smtClean="0"/>
              <a:pPr/>
              <a:t>9/9/2014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DACDF-E1A9-A04C-A5FF-FC2443684B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3335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11680"/>
            <a:ext cx="8229600" cy="1143000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4560C-E380-1943-B5D7-49A23CA338C0}" type="datetimeFigureOut">
              <a:rPr lang="en-US" smtClean="0"/>
              <a:pPr/>
              <a:t>9/9/2014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DACDF-E1A9-A04C-A5FF-FC2443684B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449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4560C-E380-1943-B5D7-49A23CA338C0}" type="datetimeFigureOut">
              <a:rPr lang="en-US" smtClean="0"/>
              <a:pPr/>
              <a:t>9/9/2014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DACDF-E1A9-A04C-A5FF-FC2443684B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874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4560C-E380-1943-B5D7-49A23CA338C0}" type="datetimeFigureOut">
              <a:rPr lang="en-US" smtClean="0"/>
              <a:pPr/>
              <a:t>9/9/2014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DACDF-E1A9-A04C-A5FF-FC2443684B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0913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635161"/>
            <a:ext cx="5486400" cy="30924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4560C-E380-1943-B5D7-49A23CA338C0}" type="datetimeFigureOut">
              <a:rPr lang="en-US" smtClean="0"/>
              <a:pPr/>
              <a:t>9/9/2014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5360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4560C-E380-1943-B5D7-49A23CA338C0}" type="datetimeFigureOut">
              <a:rPr lang="en-US" smtClean="0"/>
              <a:pPr/>
              <a:t>9/9/2014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DACDF-E1A9-A04C-A5FF-FC2443684BF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4" name="Picture 13" descr="Engineering_Powerpoint.jp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2" y="6356350"/>
            <a:ext cx="2081048" cy="457200"/>
          </a:xfrm>
          <a:prstGeom prst="rect">
            <a:avLst/>
          </a:prstGeom>
        </p:spPr>
      </p:pic>
      <p:grpSp>
        <p:nvGrpSpPr>
          <p:cNvPr id="23" name="Group 22"/>
          <p:cNvGrpSpPr/>
          <p:nvPr userDrawn="1"/>
        </p:nvGrpSpPr>
        <p:grpSpPr>
          <a:xfrm>
            <a:off x="-3" y="6237389"/>
            <a:ext cx="9144000" cy="0"/>
            <a:chOff x="-3" y="6237389"/>
            <a:chExt cx="9144000" cy="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3" y="6237389"/>
              <a:ext cx="6658984" cy="0"/>
            </a:xfrm>
            <a:prstGeom prst="line">
              <a:avLst/>
            </a:prstGeom>
            <a:ln w="38100">
              <a:solidFill>
                <a:srgbClr val="7AC04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6658981" y="6237389"/>
              <a:ext cx="2485016" cy="0"/>
            </a:xfrm>
            <a:prstGeom prst="line">
              <a:avLst/>
            </a:prstGeom>
            <a:ln w="38100">
              <a:solidFill>
                <a:srgbClr val="E46F1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Slide Number Placeholder 5"/>
          <p:cNvSpPr txBox="1">
            <a:spLocks/>
          </p:cNvSpPr>
          <p:nvPr userDrawn="1"/>
        </p:nvSpPr>
        <p:spPr>
          <a:xfrm>
            <a:off x="6745184" y="6256062"/>
            <a:ext cx="2137559" cy="57900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050" b="0" i="1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/>
              <a:t>Applying academic innovations to real–world engineering and computer science 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6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aytheon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raytheon.com/capabilities/products/antpy2/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://www.raytheon.com/capabilities/products/jlen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hyperlink" Target="http://www.raytheon.com/capabilities/products/ngj/" TargetMode="External"/><Relationship Id="rId4" Type="http://schemas.openxmlformats.org/officeDocument/2006/relationships/image" Target="../media/image4.jpg"/><Relationship Id="rId9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737" y="1170687"/>
            <a:ext cx="5000334" cy="643246"/>
          </a:xfrm>
        </p:spPr>
        <p:txBody>
          <a:bodyPr>
            <a:normAutofit fontScale="90000"/>
          </a:bodyPr>
          <a:lstStyle/>
          <a:p>
            <a:pPr algn="l"/>
            <a:r>
              <a:rPr lang="en-US" sz="2400" dirty="0">
                <a:solidFill>
                  <a:prstClr val="black"/>
                </a:solidFill>
              </a:rPr>
              <a:t>Coating Team Data Collection and Reporting </a:t>
            </a:r>
            <a:r>
              <a:rPr lang="en-US" sz="2400" dirty="0" smtClean="0">
                <a:solidFill>
                  <a:prstClr val="black"/>
                </a:solidFill>
              </a:rPr>
              <a:t>Apps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007220"/>
            <a:ext cx="6400800" cy="3406854"/>
          </a:xfrm>
        </p:spPr>
        <p:txBody>
          <a:bodyPr>
            <a:normAutofit/>
          </a:bodyPr>
          <a:lstStyle/>
          <a:p>
            <a:pPr lvl="0">
              <a:spcBef>
                <a:spcPts val="0"/>
              </a:spcBef>
            </a:pPr>
            <a:r>
              <a:rPr lang="en-US" b="1" dirty="0" smtClean="0">
                <a:solidFill>
                  <a:prstClr val="black"/>
                </a:solidFill>
              </a:rPr>
              <a:t>Raytheon Company</a:t>
            </a:r>
            <a:endParaRPr lang="en-US" b="1" dirty="0">
              <a:solidFill>
                <a:prstClr val="black"/>
              </a:solidFill>
            </a:endParaRPr>
          </a:p>
          <a:p>
            <a:pPr lvl="0">
              <a:spcBef>
                <a:spcPts val="0"/>
              </a:spcBef>
            </a:pPr>
            <a:r>
              <a:rPr lang="en-US" sz="2400" b="1" dirty="0" smtClean="0">
                <a:solidFill>
                  <a:prstClr val="black"/>
                </a:solidFill>
              </a:rPr>
              <a:t>13510 N. Central Expressway</a:t>
            </a:r>
            <a:br>
              <a:rPr lang="en-US" sz="2400" b="1" dirty="0" smtClean="0">
                <a:solidFill>
                  <a:prstClr val="black"/>
                </a:solidFill>
              </a:rPr>
            </a:br>
            <a:r>
              <a:rPr lang="en-US" sz="2200" b="1" dirty="0">
                <a:solidFill>
                  <a:prstClr val="black"/>
                </a:solidFill>
                <a:hlinkClick r:id="rId3"/>
              </a:rPr>
              <a:t>http://www.raytheon.com</a:t>
            </a:r>
            <a:r>
              <a:rPr lang="en-US" sz="2200" b="1" dirty="0" smtClean="0">
                <a:solidFill>
                  <a:prstClr val="black"/>
                </a:solidFill>
                <a:hlinkClick r:id="rId3"/>
              </a:rPr>
              <a:t>/</a:t>
            </a:r>
            <a:endParaRPr lang="en-US" sz="2200" b="1" dirty="0" smtClean="0">
              <a:solidFill>
                <a:prstClr val="black"/>
              </a:solidFill>
            </a:endParaRPr>
          </a:p>
          <a:p>
            <a:pPr lvl="0">
              <a:spcBef>
                <a:spcPts val="0"/>
              </a:spcBef>
            </a:pPr>
            <a:endParaRPr lang="en-US" sz="2400" b="1" dirty="0">
              <a:solidFill>
                <a:prstClr val="black"/>
              </a:solidFill>
            </a:endParaRPr>
          </a:p>
          <a:p>
            <a:pPr lvl="0">
              <a:spcBef>
                <a:spcPts val="0"/>
              </a:spcBef>
            </a:pPr>
            <a:r>
              <a:rPr lang="en-US" sz="2400" b="1" dirty="0" smtClean="0">
                <a:solidFill>
                  <a:prstClr val="black"/>
                </a:solidFill>
              </a:rPr>
              <a:t>Sabrina Watson</a:t>
            </a:r>
            <a:endParaRPr lang="en-US" sz="2400" b="1" dirty="0">
              <a:solidFill>
                <a:prstClr val="black"/>
              </a:solidFill>
            </a:endParaRPr>
          </a:p>
          <a:p>
            <a:pPr lvl="0">
              <a:spcBef>
                <a:spcPts val="0"/>
              </a:spcBef>
            </a:pPr>
            <a:r>
              <a:rPr lang="en-US" sz="2400" b="1" dirty="0" smtClean="0">
                <a:solidFill>
                  <a:prstClr val="black"/>
                </a:solidFill>
              </a:rPr>
              <a:t>Sabrina.Ratliff@raytheon.com</a:t>
            </a:r>
            <a:endParaRPr lang="en-US" sz="2400" b="1" dirty="0">
              <a:solidFill>
                <a:prstClr val="black"/>
              </a:solidFill>
            </a:endParaRPr>
          </a:p>
          <a:p>
            <a:pPr lvl="0">
              <a:spcBef>
                <a:spcPts val="0"/>
              </a:spcBef>
            </a:pPr>
            <a:endParaRPr lang="en-US" sz="1800" b="1" dirty="0">
              <a:solidFill>
                <a:prstClr val="black"/>
              </a:solidFill>
            </a:endParaRPr>
          </a:p>
          <a:p>
            <a:pPr lvl="0">
              <a:spcBef>
                <a:spcPts val="0"/>
              </a:spcBef>
            </a:pPr>
            <a:endParaRPr lang="en-US" sz="1800" b="1" dirty="0">
              <a:solidFill>
                <a:prstClr val="black"/>
              </a:solidFill>
            </a:endParaRPr>
          </a:p>
          <a:p>
            <a:pPr lvl="0">
              <a:spcBef>
                <a:spcPts val="0"/>
              </a:spcBef>
            </a:pPr>
            <a:r>
              <a:rPr lang="en-US" sz="2400" b="1" dirty="0" smtClean="0">
                <a:solidFill>
                  <a:prstClr val="black"/>
                </a:solidFill>
              </a:rPr>
              <a:t>Miguel A. RAZO-RAZO</a:t>
            </a:r>
            <a:endParaRPr lang="en-US" sz="2400" b="1" dirty="0">
              <a:solidFill>
                <a:prstClr val="black"/>
              </a:solidFill>
            </a:endParaRPr>
          </a:p>
          <a:p>
            <a:endParaRPr lang="en-US" dirty="0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655" y="1332238"/>
            <a:ext cx="2194560" cy="742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344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8846"/>
            <a:ext cx="8229600" cy="4807317"/>
          </a:xfrm>
        </p:spPr>
        <p:txBody>
          <a:bodyPr/>
          <a:lstStyle/>
          <a:p>
            <a:r>
              <a:rPr lang="en-US" dirty="0" smtClean="0"/>
              <a:t>Naming conventions</a:t>
            </a:r>
          </a:p>
          <a:p>
            <a:pPr lvl="1"/>
            <a:r>
              <a:rPr lang="en-US" dirty="0" smtClean="0"/>
              <a:t>Code (C#)</a:t>
            </a:r>
          </a:p>
          <a:p>
            <a:pPr lvl="1"/>
            <a:r>
              <a:rPr lang="en-US" dirty="0" smtClean="0"/>
              <a:t>Tables</a:t>
            </a:r>
          </a:p>
          <a:p>
            <a:pPr lvl="1"/>
            <a:r>
              <a:rPr lang="en-US" dirty="0" smtClean="0"/>
              <a:t>Fields, PK, FK</a:t>
            </a:r>
          </a:p>
          <a:p>
            <a:pPr lvl="1"/>
            <a:r>
              <a:rPr lang="en-US" dirty="0" smtClean="0"/>
              <a:t>Stored Procedures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24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7300"/>
            <a:ext cx="8229600" cy="4868863"/>
          </a:xfrm>
        </p:spPr>
        <p:txBody>
          <a:bodyPr>
            <a:normAutofit/>
          </a:bodyPr>
          <a:lstStyle/>
          <a:p>
            <a:r>
              <a:rPr lang="en-US" sz="1800" dirty="0" smtClean="0"/>
              <a:t>Coding conventions</a:t>
            </a:r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r>
              <a:rPr lang="en-US" sz="1800" dirty="0" smtClean="0"/>
              <a:t>Your coding conventions may affect the scalability and configurability</a:t>
            </a:r>
            <a:r>
              <a:rPr lang="en-US" sz="1800" dirty="0"/>
              <a:t> </a:t>
            </a:r>
            <a:r>
              <a:rPr lang="en-US" sz="1800" dirty="0" smtClean="0"/>
              <a:t>of your design.</a:t>
            </a:r>
          </a:p>
          <a:p>
            <a:r>
              <a:rPr lang="en-US" sz="1800" dirty="0"/>
              <a:t>Others ideas.  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TextBox 3"/>
          <p:cNvSpPr txBox="1"/>
          <p:nvPr/>
        </p:nvSpPr>
        <p:spPr>
          <a:xfrm>
            <a:off x="914402" y="1644161"/>
            <a:ext cx="2751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rivate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9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9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66393" y="1644161"/>
            <a:ext cx="275199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9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9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r>
              <a:rPr lang="en-US" sz="9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2" y="2428991"/>
            <a:ext cx="27519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rivate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x,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y,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z…</a:t>
            </a:r>
            <a:endParaRPr lang="en-US" sz="9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6393" y="2428991"/>
            <a:ext cx="27519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rivate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900" dirty="0" err="1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9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x, </a:t>
            </a:r>
          </a:p>
          <a:p>
            <a:r>
              <a:rPr lang="en-US" sz="9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</a:t>
            </a:r>
            <a:r>
              <a:rPr lang="en-US" sz="900" dirty="0" err="1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9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y, </a:t>
            </a:r>
          </a:p>
          <a:p>
            <a:r>
              <a:rPr lang="en-US" sz="9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</a:t>
            </a:r>
            <a:r>
              <a:rPr lang="en-US" sz="900" dirty="0" err="1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9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z…</a:t>
            </a:r>
            <a:endParaRPr lang="en-US" sz="9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35516" y="2475157"/>
            <a:ext cx="275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Preferred when line would exceed 80 columns otherwise inline is ok.</a:t>
            </a:r>
            <a:endParaRPr lang="en-US" sz="9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Down Arrow 8"/>
          <p:cNvSpPr/>
          <p:nvPr/>
        </p:nvSpPr>
        <p:spPr>
          <a:xfrm rot="5400000">
            <a:off x="5266592" y="2544407"/>
            <a:ext cx="369277" cy="23396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443654" y="1667244"/>
            <a:ext cx="275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Preferred.  Same for if/else and for/while/do/until</a:t>
            </a:r>
            <a:endParaRPr lang="en-US" sz="9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Down Arrow 10"/>
          <p:cNvSpPr/>
          <p:nvPr/>
        </p:nvSpPr>
        <p:spPr>
          <a:xfrm rot="5400000">
            <a:off x="4974730" y="1736494"/>
            <a:ext cx="369277" cy="23396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46640" y="3084757"/>
            <a:ext cx="1664677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x;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y;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if( x &gt; 0 )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y = x + 3;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171575" y="3181471"/>
            <a:ext cx="3975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3 char indent.  Set the IDE to use spaces instead of tabs and set auto indention to 3 spaces.</a:t>
            </a:r>
          </a:p>
        </p:txBody>
      </p:sp>
      <p:sp>
        <p:nvSpPr>
          <p:cNvPr id="14" name="Down Arrow 13"/>
          <p:cNvSpPr/>
          <p:nvPr/>
        </p:nvSpPr>
        <p:spPr>
          <a:xfrm rot="5400000">
            <a:off x="2667001" y="3250722"/>
            <a:ext cx="369277" cy="23396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&quot;No&quot; Symbol 14"/>
          <p:cNvSpPr/>
          <p:nvPr/>
        </p:nvSpPr>
        <p:spPr>
          <a:xfrm>
            <a:off x="2221528" y="1743213"/>
            <a:ext cx="433749" cy="397805"/>
          </a:xfrm>
          <a:prstGeom prst="noSmoking">
            <a:avLst>
              <a:gd name="adj" fmla="val 15348"/>
            </a:avLst>
          </a:prstGeom>
          <a:solidFill>
            <a:srgbClr val="FF0000">
              <a:alpha val="69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Isosceles Triangle 15"/>
          <p:cNvSpPr/>
          <p:nvPr/>
        </p:nvSpPr>
        <p:spPr>
          <a:xfrm rot="10800000">
            <a:off x="539512" y="2505494"/>
            <a:ext cx="374890" cy="276999"/>
          </a:xfrm>
          <a:prstGeom prst="triangle">
            <a:avLst/>
          </a:prstGeom>
          <a:solidFill>
            <a:srgbClr val="FFFF00"/>
          </a:solidFill>
          <a:ln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45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734" y="1170687"/>
            <a:ext cx="6056002" cy="643246"/>
          </a:xfrm>
        </p:spPr>
        <p:txBody>
          <a:bodyPr>
            <a:normAutofit fontScale="90000"/>
          </a:bodyPr>
          <a:lstStyle/>
          <a:p>
            <a:pPr algn="l"/>
            <a:r>
              <a:rPr lang="en-US" sz="2400" b="1" dirty="0">
                <a:solidFill>
                  <a:prstClr val="black"/>
                </a:solidFill>
              </a:rPr>
              <a:t>Coating Team Data Collection and Reporting </a:t>
            </a:r>
            <a:r>
              <a:rPr lang="en-US" sz="2400" b="1" dirty="0" smtClean="0">
                <a:solidFill>
                  <a:prstClr val="black"/>
                </a:solidFill>
              </a:rPr>
              <a:t>Apps</a:t>
            </a:r>
            <a:br>
              <a:rPr lang="en-US" sz="2400" b="1" dirty="0" smtClean="0">
                <a:solidFill>
                  <a:prstClr val="black"/>
                </a:solidFill>
              </a:rPr>
            </a:br>
            <a:r>
              <a:rPr lang="en-US" sz="2400" dirty="0" smtClean="0">
                <a:solidFill>
                  <a:prstClr val="black"/>
                </a:solidFill>
              </a:rPr>
              <a:t>Raytheon Company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028430"/>
            <a:ext cx="7315200" cy="3440430"/>
          </a:xfrm>
        </p:spPr>
        <p:txBody>
          <a:bodyPr>
            <a:normAutofit/>
          </a:bodyPr>
          <a:lstStyle/>
          <a:p>
            <a:pPr lvl="0" algn="l">
              <a:spcBef>
                <a:spcPts val="0"/>
              </a:spcBef>
            </a:pPr>
            <a:r>
              <a:rPr lang="en-US" b="1" dirty="0" smtClean="0">
                <a:solidFill>
                  <a:prstClr val="black"/>
                </a:solidFill>
              </a:rPr>
              <a:t>Company Overview:</a:t>
            </a:r>
          </a:p>
          <a:p>
            <a:pPr lvl="1" algn="l">
              <a:spcBef>
                <a:spcPts val="0"/>
              </a:spcBef>
            </a:pPr>
            <a:r>
              <a:rPr lang="en-US" sz="1700" b="1" dirty="0">
                <a:solidFill>
                  <a:schemeClr val="accent6">
                    <a:lumMod val="75000"/>
                  </a:schemeClr>
                </a:solidFill>
              </a:rPr>
              <a:t>Raytheon Company is a technology and innovation leader specializing in defense, security and civil markets throughout the world. With a history of innovation spanning 92 years, Raytheon provides state-of-the-art electronics, mission systems </a:t>
            </a:r>
            <a:r>
              <a:rPr lang="en-US" sz="1700" b="1" dirty="0" smtClean="0">
                <a:solidFill>
                  <a:schemeClr val="accent6">
                    <a:lumMod val="75000"/>
                  </a:schemeClr>
                </a:solidFill>
              </a:rPr>
              <a:t>integration, </a:t>
            </a:r>
            <a:r>
              <a:rPr lang="en-US" sz="1700" b="1" dirty="0">
                <a:solidFill>
                  <a:schemeClr val="accent6">
                    <a:lumMod val="75000"/>
                  </a:schemeClr>
                </a:solidFill>
              </a:rPr>
              <a:t>and other </a:t>
            </a:r>
            <a:r>
              <a:rPr lang="en-US" sz="1700" b="1" dirty="0" smtClean="0">
                <a:solidFill>
                  <a:schemeClr val="accent6">
                    <a:lumMod val="75000"/>
                  </a:schemeClr>
                </a:solidFill>
              </a:rPr>
              <a:t>capabilities in areas of:</a:t>
            </a:r>
          </a:p>
          <a:p>
            <a:pPr marL="800100" lvl="1" indent="-3429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700" b="1" dirty="0" smtClean="0">
                <a:solidFill>
                  <a:schemeClr val="accent6">
                    <a:lumMod val="75000"/>
                  </a:schemeClr>
                </a:solidFill>
              </a:rPr>
              <a:t>Sensing</a:t>
            </a:r>
            <a:endParaRPr lang="en-US" sz="17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800100" lvl="1" indent="-3429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700" b="1" dirty="0" smtClean="0">
                <a:solidFill>
                  <a:schemeClr val="accent6">
                    <a:lumMod val="75000"/>
                  </a:schemeClr>
                </a:solidFill>
              </a:rPr>
              <a:t>Effects</a:t>
            </a:r>
          </a:p>
          <a:p>
            <a:pPr marL="800100" lvl="1" indent="-3429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700" b="1" dirty="0" smtClean="0">
                <a:solidFill>
                  <a:schemeClr val="accent6">
                    <a:lumMod val="75000"/>
                  </a:schemeClr>
                </a:solidFill>
              </a:rPr>
              <a:t>Command</a:t>
            </a:r>
            <a:r>
              <a:rPr lang="en-US" sz="1700" b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sz="1700" b="1" dirty="0" smtClean="0">
                <a:solidFill>
                  <a:schemeClr val="accent6">
                    <a:lumMod val="75000"/>
                  </a:schemeClr>
                </a:solidFill>
              </a:rPr>
              <a:t>Control</a:t>
            </a:r>
            <a:r>
              <a:rPr lang="en-US" sz="1700" b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sz="1700" b="1" dirty="0" smtClean="0">
                <a:solidFill>
                  <a:schemeClr val="accent6">
                    <a:lumMod val="75000"/>
                  </a:schemeClr>
                </a:solidFill>
              </a:rPr>
              <a:t>Communications </a:t>
            </a:r>
            <a:r>
              <a:rPr lang="en-US" sz="1700" b="1" dirty="0">
                <a:solidFill>
                  <a:schemeClr val="accent6">
                    <a:lumMod val="75000"/>
                  </a:schemeClr>
                </a:solidFill>
              </a:rPr>
              <a:t>and </a:t>
            </a:r>
            <a:r>
              <a:rPr lang="en-US" sz="1700" b="1" dirty="0" smtClean="0">
                <a:solidFill>
                  <a:schemeClr val="accent6">
                    <a:lumMod val="75000"/>
                  </a:schemeClr>
                </a:solidFill>
              </a:rPr>
              <a:t>Intelligence systems</a:t>
            </a:r>
          </a:p>
          <a:p>
            <a:pPr marL="800100" lvl="1" indent="-3429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700" b="1" dirty="0" smtClean="0">
                <a:solidFill>
                  <a:schemeClr val="accent6">
                    <a:lumMod val="75000"/>
                  </a:schemeClr>
                </a:solidFill>
              </a:rPr>
              <a:t>Broad </a:t>
            </a:r>
            <a:r>
              <a:rPr lang="en-US" sz="1700" b="1" dirty="0">
                <a:solidFill>
                  <a:schemeClr val="accent6">
                    <a:lumMod val="75000"/>
                  </a:schemeClr>
                </a:solidFill>
              </a:rPr>
              <a:t>range of mission support </a:t>
            </a:r>
            <a:r>
              <a:rPr lang="en-US" sz="1700" b="1" dirty="0" smtClean="0">
                <a:solidFill>
                  <a:schemeClr val="accent6">
                    <a:lumMod val="75000"/>
                  </a:schemeClr>
                </a:solidFill>
              </a:rPr>
              <a:t>services</a:t>
            </a:r>
            <a:endParaRPr lang="en-US" sz="17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655" y="1323360"/>
            <a:ext cx="2194560" cy="742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8" name="Group 17"/>
          <p:cNvGrpSpPr/>
          <p:nvPr/>
        </p:nvGrpSpPr>
        <p:grpSpPr>
          <a:xfrm>
            <a:off x="361889" y="4815951"/>
            <a:ext cx="1546111" cy="1440451"/>
            <a:chOff x="361889" y="4815951"/>
            <a:chExt cx="1546111" cy="1440451"/>
          </a:xfrm>
        </p:grpSpPr>
        <p:pic>
          <p:nvPicPr>
            <p:cNvPr id="4" name="Picture 3" title="Next Generation Jammer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889" y="4815951"/>
              <a:ext cx="1546111" cy="1185352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9" name="TextBox 8"/>
            <p:cNvSpPr txBox="1"/>
            <p:nvPr/>
          </p:nvSpPr>
          <p:spPr>
            <a:xfrm>
              <a:off x="361889" y="6010181"/>
              <a:ext cx="154611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hlinkClick r:id="rId5"/>
                </a:rPr>
                <a:t>Next Generation Jammer</a:t>
              </a:r>
              <a:endParaRPr lang="en-US" sz="10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006832" y="4824829"/>
            <a:ext cx="1784383" cy="1431573"/>
            <a:chOff x="7006832" y="4824829"/>
            <a:chExt cx="1784383" cy="1431573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6832" y="4824829"/>
              <a:ext cx="1784383" cy="1185352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4" name="TextBox 13"/>
            <p:cNvSpPr txBox="1"/>
            <p:nvPr/>
          </p:nvSpPr>
          <p:spPr>
            <a:xfrm>
              <a:off x="7125967" y="6010181"/>
              <a:ext cx="154611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hlinkClick r:id="rId7"/>
                </a:rPr>
                <a:t>JLENS Aerostat</a:t>
              </a:r>
              <a:endParaRPr lang="en-US" sz="1000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930213" y="4815932"/>
            <a:ext cx="3283575" cy="1431592"/>
            <a:chOff x="1927617" y="4815932"/>
            <a:chExt cx="3283575" cy="1431592"/>
          </a:xfrm>
        </p:grpSpPr>
        <p:sp>
          <p:nvSpPr>
            <p:cNvPr id="11" name="TextBox 10"/>
            <p:cNvSpPr txBox="1"/>
            <p:nvPr/>
          </p:nvSpPr>
          <p:spPr>
            <a:xfrm>
              <a:off x="2796349" y="6001303"/>
              <a:ext cx="154611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hlinkClick r:id="rId8"/>
                </a:rPr>
                <a:t>AN/TPY-2 </a:t>
              </a:r>
              <a:r>
                <a:rPr lang="en-US" sz="1000" dirty="0" smtClean="0">
                  <a:hlinkClick r:id="rId8"/>
                </a:rPr>
                <a:t>Radar </a:t>
              </a:r>
              <a:endParaRPr lang="en-US" sz="1000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7617" y="4815932"/>
              <a:ext cx="3283575" cy="1185371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6197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772400" y="1223377"/>
            <a:ext cx="1097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Insert company logo here</a:t>
            </a:r>
            <a:endParaRPr lang="en-US" sz="1600" dirty="0"/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655" y="1323360"/>
            <a:ext cx="2194560" cy="742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131734" y="1170687"/>
            <a:ext cx="6056002" cy="643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b="1" dirty="0" smtClean="0">
                <a:solidFill>
                  <a:prstClr val="black"/>
                </a:solidFill>
              </a:rPr>
              <a:t>Coating Team Data Collection and Reporting Apps</a:t>
            </a:r>
            <a:r>
              <a:rPr lang="en-US" sz="2400" dirty="0" smtClean="0">
                <a:solidFill>
                  <a:prstClr val="black"/>
                </a:solidFill>
              </a:rPr>
              <a:t/>
            </a:r>
            <a:br>
              <a:rPr lang="en-US" sz="2400" dirty="0" smtClean="0">
                <a:solidFill>
                  <a:prstClr val="black"/>
                </a:solidFill>
              </a:rPr>
            </a:br>
            <a:r>
              <a:rPr lang="en-US" sz="2400" dirty="0" smtClean="0">
                <a:solidFill>
                  <a:prstClr val="black"/>
                </a:solidFill>
              </a:rPr>
              <a:t>Raytheon Company</a:t>
            </a:r>
            <a:endParaRPr lang="en-US" sz="4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9" b="10283"/>
          <a:stretch/>
        </p:blipFill>
        <p:spPr bwMode="auto">
          <a:xfrm>
            <a:off x="4909351" y="2338087"/>
            <a:ext cx="4128117" cy="3789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184554" y="5781251"/>
            <a:ext cx="8966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accent6">
                    <a:lumMod val="75000"/>
                  </a:schemeClr>
                </a:solidFill>
              </a:rPr>
              <a:t>Machine 1</a:t>
            </a:r>
            <a:endParaRPr lang="en-US" sz="11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87736" y="5781251"/>
            <a:ext cx="8966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accent6">
                    <a:lumMod val="75000"/>
                  </a:schemeClr>
                </a:solidFill>
              </a:rPr>
              <a:t>Machine 2</a:t>
            </a:r>
            <a:endParaRPr lang="en-US" sz="11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28770" y="5781251"/>
            <a:ext cx="8966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accent6">
                    <a:lumMod val="75000"/>
                  </a:schemeClr>
                </a:solidFill>
              </a:rPr>
              <a:t>Machine 3</a:t>
            </a:r>
            <a:endParaRPr lang="en-US" sz="11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131946" y="5781251"/>
            <a:ext cx="8966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accent6">
                    <a:lumMod val="75000"/>
                  </a:schemeClr>
                </a:solidFill>
              </a:rPr>
              <a:t>Machine 4</a:t>
            </a:r>
            <a:endParaRPr lang="en-US" sz="11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20065" y="4483586"/>
            <a:ext cx="731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Data Collect 1</a:t>
            </a:r>
            <a:endParaRPr lang="en-US" sz="11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6202529" y="4483586"/>
            <a:ext cx="731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Data Collect 2</a:t>
            </a:r>
            <a:endParaRPr lang="en-US" sz="11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7184993" y="4483586"/>
            <a:ext cx="731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Data Collect 3</a:t>
            </a:r>
            <a:endParaRPr lang="en-US" sz="11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8167457" y="4483586"/>
            <a:ext cx="731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Data Collect 4</a:t>
            </a:r>
            <a:endParaRPr lang="en-US" sz="11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7660362" y="3785572"/>
            <a:ext cx="865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accent3">
                    <a:lumMod val="75000"/>
                  </a:schemeClr>
                </a:solidFill>
              </a:rPr>
              <a:t>Data Tier</a:t>
            </a:r>
            <a:endParaRPr lang="en-US" sz="12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660362" y="3146468"/>
            <a:ext cx="865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accent3">
                    <a:lumMod val="75000"/>
                  </a:schemeClr>
                </a:solidFill>
              </a:rPr>
              <a:t>Logic Tier</a:t>
            </a:r>
            <a:endParaRPr lang="en-US" sz="12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554889" y="2338087"/>
            <a:ext cx="1076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accent3">
                    <a:lumMod val="75000"/>
                  </a:schemeClr>
                </a:solidFill>
              </a:rPr>
              <a:t>Presentation Tier</a:t>
            </a:r>
            <a:endParaRPr lang="en-US" sz="12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0207" y="2205990"/>
            <a:ext cx="4270154" cy="3706066"/>
          </a:xfrm>
        </p:spPr>
        <p:txBody>
          <a:bodyPr>
            <a:normAutofit/>
          </a:bodyPr>
          <a:lstStyle/>
          <a:p>
            <a:pPr lvl="0" algn="l">
              <a:spcBef>
                <a:spcPts val="0"/>
              </a:spcBef>
            </a:pPr>
            <a:r>
              <a:rPr lang="en-US" b="1" dirty="0" smtClean="0">
                <a:solidFill>
                  <a:prstClr val="black"/>
                </a:solidFill>
              </a:rPr>
              <a:t>Project Background:</a:t>
            </a:r>
          </a:p>
          <a:p>
            <a:pPr lvl="0" algn="l">
              <a:spcBef>
                <a:spcPts val="0"/>
              </a:spcBef>
            </a:pP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Process Engineering Teams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under the Mixed Signal Packaging and Process Design Department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require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several web applications to maintain and evaluate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equipment/process data and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perform remediation when necessary.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 Currently, one process team has a data collection and reporting system that is not efficient or sustainable. </a:t>
            </a:r>
            <a:endParaRPr lang="en-US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659068" y="5996383"/>
            <a:ext cx="26286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Data Collection and Reporting System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32886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0205" y="2205989"/>
            <a:ext cx="4305665" cy="3955113"/>
          </a:xfrm>
        </p:spPr>
        <p:txBody>
          <a:bodyPr>
            <a:normAutofit fontScale="85000" lnSpcReduction="20000"/>
          </a:bodyPr>
          <a:lstStyle/>
          <a:p>
            <a:pPr lvl="0" algn="l">
              <a:spcBef>
                <a:spcPts val="0"/>
              </a:spcBef>
            </a:pPr>
            <a:r>
              <a:rPr lang="en-US" b="1" dirty="0" smtClean="0">
                <a:solidFill>
                  <a:prstClr val="black"/>
                </a:solidFill>
              </a:rPr>
              <a:t>Project Objectives:</a:t>
            </a:r>
          </a:p>
          <a:p>
            <a:pPr marL="342900" indent="-3429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Create scalable architecture and reduce maintenance time for future features and enhancements of the data collection 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and reporting system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. </a:t>
            </a:r>
            <a:endParaRPr lang="en-US" sz="24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</a:pPr>
            <a:endParaRPr lang="en-US" sz="24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342900" indent="-3429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Software 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structure requires collection and storage of data, straightforward reporting and feedback of nonconforming 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data.</a:t>
            </a:r>
          </a:p>
          <a:p>
            <a:pPr lvl="0" algn="l">
              <a:spcBef>
                <a:spcPts val="0"/>
              </a:spcBef>
            </a:pPr>
            <a:endParaRPr lang="en-US" sz="24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342900" lvl="0" indent="-3429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If time permits, an application for operation certification tests will be created.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655" y="1323360"/>
            <a:ext cx="2194560" cy="742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31734" y="1170687"/>
            <a:ext cx="6056002" cy="643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b="1" dirty="0" smtClean="0">
                <a:solidFill>
                  <a:prstClr val="black"/>
                </a:solidFill>
              </a:rPr>
              <a:t>Coating Team Data Collection and Reporting Apps</a:t>
            </a:r>
            <a:r>
              <a:rPr lang="en-US" sz="2400" dirty="0" smtClean="0">
                <a:solidFill>
                  <a:prstClr val="black"/>
                </a:solidFill>
              </a:rPr>
              <a:t/>
            </a:r>
            <a:br>
              <a:rPr lang="en-US" sz="2400" dirty="0" smtClean="0">
                <a:solidFill>
                  <a:prstClr val="black"/>
                </a:solidFill>
              </a:rPr>
            </a:br>
            <a:r>
              <a:rPr lang="en-US" sz="2400" dirty="0" smtClean="0">
                <a:solidFill>
                  <a:prstClr val="black"/>
                </a:solidFill>
              </a:rPr>
              <a:t>Raytheon Company</a:t>
            </a:r>
            <a:endParaRPr lang="en-US" sz="4000" dirty="0"/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2296" y="2371251"/>
            <a:ext cx="3817954" cy="34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184554" y="5781251"/>
            <a:ext cx="8966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accent6">
                    <a:lumMod val="75000"/>
                  </a:schemeClr>
                </a:solidFill>
              </a:rPr>
              <a:t>Machine 1</a:t>
            </a:r>
            <a:endParaRPr lang="en-US" sz="11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187736" y="5781251"/>
            <a:ext cx="8966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accent6">
                    <a:lumMod val="75000"/>
                  </a:schemeClr>
                </a:solidFill>
              </a:rPr>
              <a:t>Machine 2</a:t>
            </a:r>
            <a:endParaRPr lang="en-US" sz="11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28770" y="5781251"/>
            <a:ext cx="8966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accent6">
                    <a:lumMod val="75000"/>
                  </a:schemeClr>
                </a:solidFill>
              </a:rPr>
              <a:t>Machine 3</a:t>
            </a:r>
            <a:endParaRPr lang="en-US" sz="11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31946" y="5781251"/>
            <a:ext cx="8966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accent6">
                    <a:lumMod val="75000"/>
                  </a:schemeClr>
                </a:solidFill>
              </a:rPr>
              <a:t>Machine 4</a:t>
            </a:r>
            <a:endParaRPr lang="en-US" sz="11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20065" y="4483586"/>
            <a:ext cx="731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Data Collect 1</a:t>
            </a:r>
            <a:endParaRPr lang="en-US" sz="11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202529" y="4483586"/>
            <a:ext cx="731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Data Collect 2</a:t>
            </a:r>
            <a:endParaRPr lang="en-US" sz="11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7184993" y="4483586"/>
            <a:ext cx="731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Data Collect 3</a:t>
            </a:r>
            <a:endParaRPr lang="en-US" sz="11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8167457" y="4483586"/>
            <a:ext cx="731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Data Collect 4</a:t>
            </a:r>
            <a:endParaRPr lang="en-US" sz="11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7660362" y="3785572"/>
            <a:ext cx="865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accent3">
                    <a:lumMod val="75000"/>
                  </a:schemeClr>
                </a:solidFill>
              </a:rPr>
              <a:t>Data Tier</a:t>
            </a:r>
            <a:endParaRPr lang="en-US" sz="12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660362" y="3146468"/>
            <a:ext cx="865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accent3">
                    <a:lumMod val="75000"/>
                  </a:schemeClr>
                </a:solidFill>
              </a:rPr>
              <a:t>Logic Tier</a:t>
            </a:r>
            <a:endParaRPr lang="en-US" sz="12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554889" y="2338087"/>
            <a:ext cx="1076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accent3">
                    <a:lumMod val="75000"/>
                  </a:schemeClr>
                </a:solidFill>
              </a:rPr>
              <a:t>Presentation Tier</a:t>
            </a:r>
            <a:endParaRPr lang="en-US" sz="12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5202309" y="2991775"/>
            <a:ext cx="861134" cy="107079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5061594" y="2476911"/>
            <a:ext cx="1142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FF0000"/>
                </a:solidFill>
              </a:rPr>
              <a:t>New Equipment?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659068" y="5996383"/>
            <a:ext cx="26286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Data Collection and Reporting System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412657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890944"/>
            <a:ext cx="7315200" cy="4109806"/>
          </a:xfrm>
        </p:spPr>
        <p:txBody>
          <a:bodyPr>
            <a:normAutofit/>
          </a:bodyPr>
          <a:lstStyle/>
          <a:p>
            <a:pPr lvl="0">
              <a:spcBef>
                <a:spcPts val="0"/>
              </a:spcBef>
            </a:pPr>
            <a:r>
              <a:rPr lang="en-US" sz="2800" b="1" dirty="0" smtClean="0">
                <a:solidFill>
                  <a:prstClr val="black"/>
                </a:solidFill>
              </a:rPr>
              <a:t>Skill Sets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72400" y="1223377"/>
            <a:ext cx="1097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Insert company logo here</a:t>
            </a:r>
            <a:endParaRPr lang="en-US" sz="1600" dirty="0"/>
          </a:p>
        </p:txBody>
      </p:sp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655" y="1323360"/>
            <a:ext cx="2194560" cy="742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31734" y="1170687"/>
            <a:ext cx="6056002" cy="643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b="1" dirty="0" smtClean="0">
                <a:solidFill>
                  <a:prstClr val="black"/>
                </a:solidFill>
              </a:rPr>
              <a:t>Coating Team Data Collection and Reporting Apps</a:t>
            </a:r>
            <a:r>
              <a:rPr lang="en-US" sz="2400" dirty="0" smtClean="0">
                <a:solidFill>
                  <a:prstClr val="black"/>
                </a:solidFill>
              </a:rPr>
              <a:t/>
            </a:r>
            <a:br>
              <a:rPr lang="en-US" sz="2400" dirty="0" smtClean="0">
                <a:solidFill>
                  <a:prstClr val="black"/>
                </a:solidFill>
              </a:rPr>
            </a:br>
            <a:r>
              <a:rPr lang="en-US" sz="2400" dirty="0" smtClean="0">
                <a:solidFill>
                  <a:prstClr val="black"/>
                </a:solidFill>
              </a:rPr>
              <a:t>Raytheon Company</a:t>
            </a:r>
            <a:endParaRPr lang="en-US" sz="4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4099450"/>
              </p:ext>
            </p:extLst>
          </p:nvPr>
        </p:nvGraphicFramePr>
        <p:xfrm>
          <a:off x="1592739" y="2396969"/>
          <a:ext cx="5958523" cy="371727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154805"/>
                <a:gridCol w="1803718"/>
              </a:tblGrid>
              <a:tr h="379719">
                <a:tc>
                  <a:txBody>
                    <a:bodyPr/>
                    <a:lstStyle/>
                    <a:p>
                      <a:r>
                        <a:rPr lang="en-US" dirty="0" smtClean="0"/>
                        <a:t>EXPERIENCE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VERSION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REQUIRED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Visual Studio,</a:t>
                      </a:r>
                      <a:r>
                        <a:rPr lang="en-US" baseline="0" dirty="0" smtClean="0"/>
                        <a:t> C#, VB, ASP.NET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VS 2012, 4.0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SQL Server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2005/2008/2012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Javascript,</a:t>
                      </a:r>
                      <a:r>
                        <a:rPr lang="en-US" baseline="0" dirty="0" smtClean="0"/>
                        <a:t> AJAX, </a:t>
                      </a:r>
                      <a:r>
                        <a:rPr lang="en-US" dirty="0" smtClean="0"/>
                        <a:t>HTML, CSS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Internet</a:t>
                      </a:r>
                      <a:r>
                        <a:rPr lang="en-US" baseline="0" dirty="0" smtClean="0"/>
                        <a:t> Information Services (IIS)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DESIRED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0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SSO,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XML and variants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0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Web Services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Entity Framework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4.0+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524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007220"/>
            <a:ext cx="7315200" cy="3993530"/>
          </a:xfrm>
        </p:spPr>
        <p:txBody>
          <a:bodyPr>
            <a:normAutofit/>
          </a:bodyPr>
          <a:lstStyle/>
          <a:p>
            <a:pPr lvl="0">
              <a:spcBef>
                <a:spcPts val="0"/>
              </a:spcBef>
            </a:pPr>
            <a:r>
              <a:rPr lang="en-US" b="1" dirty="0" smtClean="0">
                <a:solidFill>
                  <a:prstClr val="black"/>
                </a:solidFill>
              </a:rPr>
              <a:t>Logistics</a:t>
            </a:r>
          </a:p>
          <a:p>
            <a:pPr lvl="0">
              <a:spcBef>
                <a:spcPts val="0"/>
              </a:spcBef>
            </a:pPr>
            <a:endParaRPr lang="en-US" sz="2400" b="1" dirty="0">
              <a:solidFill>
                <a:prstClr val="black"/>
              </a:solidFill>
            </a:endParaRPr>
          </a:p>
          <a:p>
            <a:pPr lvl="0">
              <a:spcBef>
                <a:spcPts val="0"/>
              </a:spcBef>
            </a:pP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Students must be US Citizens and willing to sign an NDA (Non-Disclosure Agreement)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  <a:p>
            <a:pPr lvl="0">
              <a:spcBef>
                <a:spcPts val="0"/>
              </a:spcBef>
            </a:pPr>
            <a:endParaRPr lang="en-US" sz="24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lvl="0">
              <a:spcBef>
                <a:spcPts val="0"/>
              </a:spcBef>
            </a:pP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Mentor(s) and Students will meet weekly to bi-weekly both at UTD and Raytheon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72400" y="1223377"/>
            <a:ext cx="1097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Insert company logo here</a:t>
            </a:r>
            <a:endParaRPr lang="en-US" sz="1600" dirty="0"/>
          </a:p>
        </p:txBody>
      </p:sp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655" y="1323360"/>
            <a:ext cx="2194560" cy="742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31734" y="1170687"/>
            <a:ext cx="6056002" cy="643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b="1" dirty="0" smtClean="0">
                <a:solidFill>
                  <a:prstClr val="black"/>
                </a:solidFill>
              </a:rPr>
              <a:t>Coating Team Data Collection and Reporting Apps</a:t>
            </a:r>
            <a:r>
              <a:rPr lang="en-US" sz="2400" dirty="0" smtClean="0">
                <a:solidFill>
                  <a:prstClr val="black"/>
                </a:solidFill>
              </a:rPr>
              <a:t/>
            </a:r>
            <a:br>
              <a:rPr lang="en-US" sz="2400" dirty="0" smtClean="0">
                <a:solidFill>
                  <a:prstClr val="black"/>
                </a:solidFill>
              </a:rPr>
            </a:br>
            <a:r>
              <a:rPr lang="en-US" sz="2400" dirty="0" smtClean="0">
                <a:solidFill>
                  <a:prstClr val="black"/>
                </a:solidFill>
              </a:rPr>
              <a:t>Raytheon Company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92611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059972"/>
            <a:ext cx="8229600" cy="61935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Software Engineering Project Phases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60488" y="1679332"/>
            <a:ext cx="8229600" cy="444683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000" dirty="0" smtClean="0"/>
              <a:t>SRS</a:t>
            </a:r>
          </a:p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r>
              <a:rPr lang="en-US" sz="2000" dirty="0" smtClean="0"/>
              <a:t>SPD</a:t>
            </a:r>
          </a:p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r>
              <a:rPr lang="en-US" sz="2000" dirty="0" smtClean="0"/>
              <a:t>SDD</a:t>
            </a:r>
          </a:p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r>
              <a:rPr lang="en-US" sz="2000" dirty="0" smtClean="0"/>
              <a:t>Implementation	Test Development</a:t>
            </a:r>
          </a:p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r>
              <a:rPr lang="en-US" sz="2000" dirty="0" smtClean="0"/>
              <a:t>Integration		Test Refinement</a:t>
            </a:r>
          </a:p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r>
              <a:rPr lang="en-US" sz="2000" dirty="0" smtClean="0"/>
              <a:t>ATP</a:t>
            </a:r>
          </a:p>
          <a:p>
            <a:pPr marL="0" indent="0" algn="ctr">
              <a:buNone/>
            </a:pPr>
            <a:endParaRPr lang="en-US" sz="28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6260197" y="1695419"/>
            <a:ext cx="2883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Software Requirements Spec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60197" y="2475348"/>
            <a:ext cx="2835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Software Preliminary Design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60197" y="3192525"/>
            <a:ext cx="2547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Software Detailed Design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60197" y="5344055"/>
            <a:ext cx="2706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Acceptance Test 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</a:rPr>
              <a:t>Precedure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63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059972"/>
            <a:ext cx="8229600" cy="619359"/>
          </a:xfrm>
        </p:spPr>
        <p:txBody>
          <a:bodyPr/>
          <a:lstStyle/>
          <a:p>
            <a:r>
              <a:rPr lang="en-US" sz="2800" dirty="0" smtClean="0"/>
              <a:t>Collection Requirements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79332"/>
            <a:ext cx="8229600" cy="4446832"/>
          </a:xfrm>
        </p:spPr>
        <p:txBody>
          <a:bodyPr>
            <a:noAutofit/>
          </a:bodyPr>
          <a:lstStyle/>
          <a:p>
            <a:r>
              <a:rPr lang="en-US" sz="1100" dirty="0"/>
              <a:t>Configurable, scalable, tiered</a:t>
            </a:r>
          </a:p>
          <a:p>
            <a:r>
              <a:rPr lang="en-US" sz="1100" dirty="0" smtClean="0"/>
              <a:t>The collection system shall collect data from </a:t>
            </a:r>
            <a:r>
              <a:rPr lang="en-US" sz="1100" dirty="0"/>
              <a:t>process </a:t>
            </a:r>
            <a:r>
              <a:rPr lang="en-US" sz="1100" dirty="0" smtClean="0"/>
              <a:t>runs.  The data sources shall be:</a:t>
            </a:r>
            <a:endParaRPr lang="en-US" sz="1100" dirty="0"/>
          </a:p>
          <a:p>
            <a:pPr lvl="1"/>
            <a:r>
              <a:rPr lang="en-US" sz="1100" dirty="0"/>
              <a:t>Files, User input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, Network </a:t>
            </a: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</a:rPr>
              <a:t>messaging (optional)</a:t>
            </a:r>
            <a:endParaRPr lang="en-US" sz="1100" dirty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US" sz="1100" dirty="0"/>
              <a:t>Data will be columnar, </a:t>
            </a:r>
            <a:r>
              <a:rPr lang="en-US" sz="1100" dirty="0" smtClean="0"/>
              <a:t>csv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sz="1100" dirty="0" err="1">
                <a:solidFill>
                  <a:schemeClr val="bg1">
                    <a:lumMod val="65000"/>
                  </a:schemeClr>
                </a:solidFill>
              </a:rPr>
              <a:t>tsv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, xml, </a:t>
            </a: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</a:rPr>
              <a:t>or 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space delimited</a:t>
            </a:r>
          </a:p>
          <a:p>
            <a:r>
              <a:rPr lang="en-US" sz="1100" dirty="0" smtClean="0"/>
              <a:t>The collection tier shall collect data of </a:t>
            </a:r>
            <a:r>
              <a:rPr lang="en-US" sz="1100" dirty="0"/>
              <a:t>different types</a:t>
            </a:r>
          </a:p>
          <a:p>
            <a:pPr lvl="1"/>
            <a:r>
              <a:rPr lang="en-US" sz="1100" dirty="0"/>
              <a:t>Integer, </a:t>
            </a:r>
            <a:r>
              <a:rPr lang="en-US" sz="1100" dirty="0" smtClean="0"/>
              <a:t>floating point, fixed point, fixed point, text</a:t>
            </a:r>
            <a:endParaRPr lang="en-US" sz="1100" dirty="0"/>
          </a:p>
          <a:p>
            <a:r>
              <a:rPr lang="en-US" sz="1100" dirty="0"/>
              <a:t>Data </a:t>
            </a:r>
            <a:r>
              <a:rPr lang="en-US" sz="1100" dirty="0" smtClean="0"/>
              <a:t>“units” shall </a:t>
            </a:r>
            <a:r>
              <a:rPr lang="en-US" sz="1100" dirty="0"/>
              <a:t>be </a:t>
            </a:r>
            <a:r>
              <a:rPr lang="en-US" sz="1100" dirty="0" smtClean="0"/>
              <a:t>configurable</a:t>
            </a:r>
          </a:p>
          <a:p>
            <a:pPr lvl="1"/>
            <a:r>
              <a:rPr lang="en-US" sz="1100" dirty="0"/>
              <a:t>Examples: </a:t>
            </a:r>
            <a:r>
              <a:rPr lang="en-US" sz="1100" dirty="0" smtClean="0"/>
              <a:t>micrometer, millimeter, inches, centimeter, pounds, pressure, degrees </a:t>
            </a:r>
            <a:r>
              <a:rPr lang="en-US" sz="1100" dirty="0"/>
              <a:t>C, </a:t>
            </a:r>
            <a:r>
              <a:rPr lang="en-US" sz="1100" dirty="0" smtClean="0"/>
              <a:t>degrees </a:t>
            </a:r>
            <a:r>
              <a:rPr lang="en-US" sz="1100" dirty="0"/>
              <a:t>F, volts, amps, Hz, </a:t>
            </a:r>
            <a:r>
              <a:rPr lang="en-US" sz="1100" dirty="0" smtClean="0"/>
              <a:t>reflectivity, candle power, hardness, viscosity, etc</a:t>
            </a:r>
            <a:r>
              <a:rPr lang="en-US" sz="1100" dirty="0"/>
              <a:t>.</a:t>
            </a:r>
          </a:p>
          <a:p>
            <a:pPr lvl="1"/>
            <a:r>
              <a:rPr lang="en-US" sz="1100" dirty="0" smtClean="0"/>
              <a:t>Scalars </a:t>
            </a:r>
            <a:r>
              <a:rPr lang="en-US" sz="1100" dirty="0"/>
              <a:t>(ex: </a:t>
            </a:r>
            <a:r>
              <a:rPr lang="en-US" sz="1100" dirty="0" smtClean="0"/>
              <a:t>mm</a:t>
            </a:r>
            <a:r>
              <a:rPr lang="en-US" sz="1100" dirty="0"/>
              <a:t>, volts, amps), Areas (mm2), </a:t>
            </a:r>
            <a:r>
              <a:rPr lang="en-US" sz="1100" dirty="0" smtClean="0"/>
              <a:t>Volumes </a:t>
            </a:r>
            <a:r>
              <a:rPr lang="en-US" sz="1100" dirty="0"/>
              <a:t>(mm3)</a:t>
            </a:r>
          </a:p>
          <a:p>
            <a:r>
              <a:rPr lang="en-US" sz="1100" dirty="0" smtClean="0"/>
              <a:t>The collection system shall relate process </a:t>
            </a:r>
            <a:r>
              <a:rPr lang="en-US" sz="1100" dirty="0"/>
              <a:t>run codes, lot codes, </a:t>
            </a:r>
            <a:r>
              <a:rPr lang="en-US" sz="1100" dirty="0" smtClean="0"/>
              <a:t>and product manufacturer serial numbers (MSNs)</a:t>
            </a:r>
            <a:endParaRPr lang="en-US" sz="1100" dirty="0"/>
          </a:p>
          <a:p>
            <a:pPr lvl="1"/>
            <a:r>
              <a:rPr lang="en-US" sz="1100" dirty="0" smtClean="0"/>
              <a:t>MSNs </a:t>
            </a:r>
            <a:r>
              <a:rPr lang="en-US" sz="1100" dirty="0"/>
              <a:t>belong to lots.  Lot sizes vary.</a:t>
            </a:r>
          </a:p>
          <a:p>
            <a:pPr lvl="2"/>
            <a:r>
              <a:rPr lang="en-US" sz="1100" dirty="0"/>
              <a:t>User </a:t>
            </a:r>
            <a:r>
              <a:rPr lang="en-US" sz="1100" dirty="0" smtClean="0"/>
              <a:t>shall be able to input MSNs </a:t>
            </a:r>
            <a:r>
              <a:rPr lang="en-US" sz="1100" dirty="0"/>
              <a:t>for </a:t>
            </a:r>
            <a:r>
              <a:rPr lang="en-US" sz="1100" dirty="0" smtClean="0"/>
              <a:t>a lot directly or via </a:t>
            </a:r>
            <a:r>
              <a:rPr lang="en-US" sz="1100" dirty="0"/>
              <a:t>bulk loaded via spreadsheet, barcode scanned, imported via external database connection</a:t>
            </a:r>
          </a:p>
          <a:p>
            <a:pPr lvl="1"/>
            <a:r>
              <a:rPr lang="en-US" sz="1100" dirty="0" smtClean="0"/>
              <a:t>The system shall be able to handle linking runs which contain MSNs </a:t>
            </a:r>
            <a:r>
              <a:rPr lang="en-US" sz="1100" dirty="0"/>
              <a:t>from more than one lot</a:t>
            </a:r>
          </a:p>
          <a:p>
            <a:pPr lvl="2"/>
            <a:r>
              <a:rPr lang="en-US" sz="1100" dirty="0" smtClean="0"/>
              <a:t>User </a:t>
            </a:r>
            <a:r>
              <a:rPr lang="en-US" sz="1100" dirty="0"/>
              <a:t>entered, bulk loaded via spreadsheet, barcode scanned</a:t>
            </a:r>
          </a:p>
          <a:p>
            <a:r>
              <a:rPr lang="en-US" sz="1100" dirty="0" smtClean="0"/>
              <a:t>The collection tier shall handle processes of one </a:t>
            </a:r>
            <a:r>
              <a:rPr lang="en-US" sz="1100" dirty="0"/>
              <a:t>or more steps</a:t>
            </a:r>
          </a:p>
          <a:p>
            <a:pPr lvl="1"/>
            <a:r>
              <a:rPr lang="en-US" sz="1100" dirty="0"/>
              <a:t>Data will be collected at 1 or more points and tied to process runs, lots, and MSNs</a:t>
            </a:r>
          </a:p>
          <a:p>
            <a:r>
              <a:rPr lang="en-US" sz="1100" dirty="0" smtClean="0"/>
              <a:t>A process shall have 1 or more machine that performs the process.  Machines have calibration dates, certifications, etc.  Machines used for a given process shall be associated to MSNs.</a:t>
            </a:r>
          </a:p>
          <a:p>
            <a:r>
              <a:rPr lang="en-US" sz="1100" dirty="0" smtClean="0"/>
              <a:t>Data collection points shall collect 0 to many process materials</a:t>
            </a:r>
          </a:p>
          <a:p>
            <a:pPr lvl="1"/>
            <a:r>
              <a:rPr lang="en-US" sz="800" dirty="0" smtClean="0"/>
              <a:t>Substances identification, Quantity, Manufacture’s lot code</a:t>
            </a:r>
          </a:p>
        </p:txBody>
      </p:sp>
    </p:spTree>
    <p:extLst>
      <p:ext uri="{BB962C8B-B14F-4D97-AF65-F5344CB8AC3E}">
        <p14:creationId xmlns:p14="http://schemas.microsoft.com/office/powerpoint/2010/main" val="411409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059972"/>
            <a:ext cx="8229600" cy="619359"/>
          </a:xfrm>
        </p:spPr>
        <p:txBody>
          <a:bodyPr/>
          <a:lstStyle/>
          <a:p>
            <a:r>
              <a:rPr lang="en-US" sz="2800" dirty="0" smtClean="0"/>
              <a:t>Reporting Requirements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79332"/>
            <a:ext cx="8229600" cy="4446832"/>
          </a:xfrm>
        </p:spPr>
        <p:txBody>
          <a:bodyPr>
            <a:noAutofit/>
          </a:bodyPr>
          <a:lstStyle/>
          <a:p>
            <a:r>
              <a:rPr lang="en-US" sz="1100" dirty="0" smtClean="0"/>
              <a:t>TBD</a:t>
            </a:r>
            <a:endParaRPr lang="en-US" sz="800" dirty="0" smtClean="0"/>
          </a:p>
        </p:txBody>
      </p:sp>
    </p:spTree>
    <p:extLst>
      <p:ext uri="{BB962C8B-B14F-4D97-AF65-F5344CB8AC3E}">
        <p14:creationId xmlns:p14="http://schemas.microsoft.com/office/powerpoint/2010/main" val="132568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porate proposal presenta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corporate proposal presentation</Template>
  <TotalTime>5451</TotalTime>
  <Words>840</Words>
  <Application>Microsoft Office PowerPoint</Application>
  <PresentationFormat>On-screen Show (4:3)</PresentationFormat>
  <Paragraphs>166</Paragraphs>
  <Slides>11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corporate proposal presentation</vt:lpstr>
      <vt:lpstr>Coating Team Data Collection and Reporting Apps</vt:lpstr>
      <vt:lpstr>Coating Team Data Collection and Reporting Apps Raytheon Company</vt:lpstr>
      <vt:lpstr>PowerPoint Presentation</vt:lpstr>
      <vt:lpstr>PowerPoint Presentation</vt:lpstr>
      <vt:lpstr>PowerPoint Presentation</vt:lpstr>
      <vt:lpstr>PowerPoint Presentation</vt:lpstr>
      <vt:lpstr>Software Engineering Project Phases</vt:lpstr>
      <vt:lpstr>Collection Requirements</vt:lpstr>
      <vt:lpstr>Reporting Requirements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 –Company     Company Logo</dc:title>
  <dc:creator>Turcatti, Andrea</dc:creator>
  <cp:lastModifiedBy>Randall Fletcher</cp:lastModifiedBy>
  <cp:revision>53</cp:revision>
  <cp:lastPrinted>2013-08-05T14:02:13Z</cp:lastPrinted>
  <dcterms:created xsi:type="dcterms:W3CDTF">2013-07-30T12:59:57Z</dcterms:created>
  <dcterms:modified xsi:type="dcterms:W3CDTF">2014-09-09T20:55:31Z</dcterms:modified>
</cp:coreProperties>
</file>

<file path=docProps/thumbnail.jpeg>
</file>